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5073978" cy="107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mentioned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some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 networks, the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exist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described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(2.1).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defining equations for the two-port network are: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86373" y="2780141"/>
            <a:ext cx="7734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984357"/>
            <a:ext cx="7455646" cy="909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Observe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impossible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currents,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vice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versa,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(2.1)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requires.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no</a:t>
            </a:r>
            <a:r>
              <a:rPr sz="1400" i="1" spc="18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z</a:t>
            </a:r>
            <a:r>
              <a:rPr sz="1400" i="1" spc="17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does have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hybrid 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853418"/>
            <a:ext cx="5091011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z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 circuit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38570"/>
            <a:ext cx="149654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∴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2(a),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650601"/>
            <a:ext cx="419393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Also, from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2(a)</a:t>
            </a:r>
            <a:r>
              <a:rPr sz="1400" spc="-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obtain, by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division,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229846"/>
            <a:ext cx="743249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8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open-circuit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 port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 a 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71853" y="4299076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31161" y="4299076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17893" y="429907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4434062"/>
            <a:ext cx="380890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 port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Fig.2(b).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division,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64101" y="7681960"/>
            <a:ext cx="265460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computing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7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69253" y="7758810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13321" y="7758810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07584" y="7889224"/>
            <a:ext cx="215861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computing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9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64682" y="7966075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23990" y="7966075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8328517"/>
            <a:ext cx="4753313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H.W.5: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h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 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14982" y="2743565"/>
            <a:ext cx="4064571" cy="422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finding z</a:t>
            </a:r>
            <a:r>
              <a:rPr sz="1400" spc="9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z</a:t>
            </a:r>
            <a:r>
              <a:rPr sz="1400" spc="9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finding z</a:t>
            </a:r>
            <a:r>
              <a:rPr sz="1400" spc="8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z</a:t>
            </a:r>
          </a:p>
          <a:p>
            <a:pPr marL="3420871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09239" y="2820415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48989" y="2820415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97501" y="2820415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269345"/>
            <a:ext cx="5027319" cy="69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z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of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74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4802673"/>
            <a:ext cx="3975042" cy="710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2: </a:t>
            </a:r>
            <a:r>
              <a:rPr sz="15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5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1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1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5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150">
                <a:solidFill>
                  <a:srgbClr val="000000"/>
                </a:solidFill>
                <a:latin typeface="Times New Roman"/>
                <a:cs typeface="Times New Roman"/>
              </a:rPr>
              <a:t>2 </a:t>
            </a:r>
            <a:r>
              <a:rPr sz="1500">
                <a:solidFill>
                  <a:srgbClr val="000000"/>
                </a:solidFill>
                <a:latin typeface="Times New Roman"/>
                <a:cs typeface="Times New Roman"/>
              </a:rPr>
              <a:t>in the</a:t>
            </a:r>
            <a:r>
              <a:rPr sz="15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5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5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0"/>
                </a:solidFill>
                <a:latin typeface="Times New Roman"/>
                <a:cs typeface="Times New Roman"/>
              </a:rPr>
              <a:t>Fig</a:t>
            </a:r>
          </a:p>
          <a:p>
            <a:pPr marL="0" marR="0">
              <a:lnSpc>
                <a:spcPts val="1554"/>
              </a:lnSpc>
              <a:spcBef>
                <a:spcPts val="236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7227808"/>
            <a:ext cx="294007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into Eqs. (1)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become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038601"/>
            <a:ext cx="4074940" cy="74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H.W.2: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050">
                <a:solidFill>
                  <a:srgbClr val="000000"/>
                </a:solidFill>
                <a:latin typeface="Times New Roman"/>
                <a:cs typeface="Times New Roman"/>
              </a:rPr>
              <a:t>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050">
                <a:solidFill>
                  <a:srgbClr val="000000"/>
                </a:solidFill>
                <a:latin typeface="Times New Roman"/>
                <a:cs typeface="Times New Roman"/>
              </a:rPr>
              <a:t>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two-port of Fig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23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7461"/>
            <a:ext cx="3356862" cy="521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2)</a:t>
            </a:r>
            <a:r>
              <a:rPr sz="1100" b="1" spc="132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Admittance Parameters</a:t>
            </a:r>
            <a:r>
              <a:rPr sz="1600" u="sng" spc="14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(y-parameters)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73133"/>
            <a:ext cx="4406343" cy="18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previous</a:t>
            </a:r>
            <a:r>
              <a:rPr sz="14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</a:t>
            </a:r>
            <a:r>
              <a:rPr sz="140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saw</a:t>
            </a:r>
            <a:r>
              <a:rPr sz="1400" spc="5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exist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alternative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describing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expressing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voltages.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either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</a:t>
            </a:r>
            <a:r>
              <a:rPr sz="1400" spc="1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(b),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 voltages 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32809" y="4185650"/>
            <a:ext cx="3538353" cy="64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Determination of the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parameters: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finding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i="1" spc="9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i="1" spc="5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finding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i="1" spc="9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  <a:p>
            <a:pPr marL="2961766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13680" y="4466716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52034" y="4466716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56350" y="4466716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403326"/>
            <a:ext cx="7455493" cy="1095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admittance</a:t>
            </a:r>
            <a:r>
              <a:rPr sz="1400" i="1" spc="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 spc="6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(or, simply,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y</a:t>
            </a:r>
            <a:r>
              <a:rPr sz="1400" i="1" spc="4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siemens.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setting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31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(input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short-</a:t>
            </a:r>
          </a:p>
          <a:p>
            <a:pPr marL="0" marR="0">
              <a:lnSpc>
                <a:spcPts val="1554"/>
              </a:lnSpc>
              <a:spcBef>
                <a:spcPts val="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circuited)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V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1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0 (output port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short-circuited). Thus,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7907512"/>
            <a:ext cx="7451730" cy="68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i="1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short-circuiting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port,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 called 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short-circuit admittance 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Specifically,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44915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admittances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50273"/>
            <a:ext cx="745586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i="1" spc="8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b="1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i="1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proved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i="1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reciprocal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7396" y="1619503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83105" y="1619503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1754489"/>
            <a:ext cx="745559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(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i="1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b="1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i="1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modeled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Π-equivalent circuit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(a). If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07846" y="1823719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59889" y="1823719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1958705"/>
            <a:ext cx="62163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reciprocal, a more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general equivalent network is 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4100306"/>
            <a:ext cx="718398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Π-equivalent circuit (for reciprocal case only), (b)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general equivalent circuit.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845542"/>
            <a:ext cx="5473264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3: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 network 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94578" y="6212824"/>
            <a:ext cx="6382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29173" y="9044797"/>
            <a:ext cx="6382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29173" y="9250537"/>
            <a:ext cx="1810004" cy="677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finding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350" baseline="-11114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sz="1350" spc="10" baseline="-11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350" baseline="-11114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finding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350" spc="22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3440033"/>
            <a:ext cx="5211137" cy="68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H.W.3: </a:t>
            </a:r>
            <a:r>
              <a:rPr sz="1000">
                <a:solidFill>
                  <a:srgbClr val="000000"/>
                </a:solidFill>
                <a:latin typeface="Times New Roman"/>
                <a:cs typeface="Times New Roman"/>
              </a:rPr>
              <a:t>Ob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tain 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shown in Fig.</a:t>
            </a:r>
          </a:p>
          <a:p>
            <a:pPr marL="0" marR="0">
              <a:lnSpc>
                <a:spcPts val="1554"/>
              </a:lnSpc>
              <a:spcBef>
                <a:spcPts val="174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4981178"/>
            <a:ext cx="5181598" cy="890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4: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  <a:p>
            <a:pPr marL="0" marR="0">
              <a:lnSpc>
                <a:spcPts val="1554"/>
              </a:lnSpc>
              <a:spcBef>
                <a:spcPts val="147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  <a:r>
              <a:rPr sz="1400" b="1" spc="60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6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</a:t>
            </a:r>
            <a:r>
              <a:rPr sz="14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6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procedure</a:t>
            </a:r>
            <a:r>
              <a:rPr sz="1400" spc="5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previous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example.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-and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92375" y="5484748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57779" y="5484748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5612114"/>
            <a:ext cx="4783263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circuited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 1.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node 1,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53082" y="9861610"/>
            <a:ext cx="37481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finding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i="1" spc="8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i="1" spc="9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finding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i="1" spc="9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47339" y="9938460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24021" y="9938460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71009" y="9938460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10885" y="9938460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7608940"/>
            <a:ext cx="559855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 that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spc="8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spc="9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this case,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network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reciprocal.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60246" y="7696327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85442" y="7696327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8003524"/>
            <a:ext cx="4385096" cy="689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H.W.4: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for the 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7461"/>
            <a:ext cx="2981685" cy="520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3)</a:t>
            </a:r>
            <a:r>
              <a:rPr sz="1100" b="1" spc="132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Hybrid Parameters (h-parameters)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73133"/>
            <a:ext cx="7260145" cy="880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z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i="1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of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do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always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exist.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 for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developing another set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parameters. This third set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based on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making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I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1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dependent variables. Thus, we obtain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051413"/>
            <a:ext cx="149738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matrix form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812270"/>
            <a:ext cx="7455115" cy="17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i="1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hybrid</a:t>
            </a:r>
            <a:r>
              <a:rPr sz="1400" i="1" spc="8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 spc="12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(or,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</a:t>
            </a:r>
            <a:r>
              <a:rPr sz="1400" i="1" spc="8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hybrid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combination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ratios.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describing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electronic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devices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transistors;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much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easier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experimentally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i="1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devices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 to measure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z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b="1" i="1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fact, 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 seen that the ideal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2.5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described by Eq. (2.5), does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i="1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parameters.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described</a:t>
            </a:r>
            <a:r>
              <a:rPr sz="1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hybrid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parameters,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 Eq. (2.5) conforms with Eq. (4.1). The values 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are determined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6743176"/>
            <a:ext cx="745084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5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1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impedance,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gain,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41245" y="6812406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71954" y="6812406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03042" y="6812406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17214" y="6812406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6947392"/>
            <a:ext cx="721114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gain, and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admittance, respectively. This is why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called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hybrid parameters.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8279749"/>
            <a:ext cx="7455438" cy="1281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procedure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calculating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i="1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i="1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parameters.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appropriate port, short-circuit 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open-circuit 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port,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depending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interest,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perform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regular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analysis.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reciprocal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9293291"/>
            <a:ext cx="42734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networks,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10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proved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13002" y="9373057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993645" y="9373057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9509566"/>
            <a:ext cx="427841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proved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1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5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366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51098" y="9578796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12871" y="9578796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9713782"/>
            <a:ext cx="385395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hybrid model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82972" y="9782362"/>
            <a:ext cx="294161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-parameter equivalent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482972" y="9986578"/>
            <a:ext cx="256231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of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 network.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2163"/>
            <a:ext cx="7298252" cy="960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5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4)</a:t>
            </a:r>
            <a:r>
              <a:rPr sz="1100" b="1" spc="853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Inverse Hybrid Parameters</a:t>
            </a:r>
            <a:r>
              <a:rPr sz="1600" u="sng" spc="15">
                <a:solidFill>
                  <a:srgbClr val="FF0000"/>
                </a:solidFill>
                <a:latin typeface="Monotype Corsiva"/>
                <a:cs typeface="Monotype Corsiva"/>
              </a:rPr>
              <a:t> (</a:t>
            </a:r>
            <a:r>
              <a:rPr sz="1600" b="1" u="sng">
                <a:solidFill>
                  <a:srgbClr val="FF0000"/>
                </a:solidFill>
                <a:latin typeface="Californian FB"/>
                <a:cs typeface="Californian FB"/>
              </a:rPr>
              <a:t>g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-parameters)</a:t>
            </a:r>
          </a:p>
          <a:p>
            <a:pPr marL="0" marR="0">
              <a:lnSpc>
                <a:spcPts val="1554"/>
              </a:lnSpc>
              <a:spcBef>
                <a:spcPts val="6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set of parameters closely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related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h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are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00" b="1" i="1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inverse hybrid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These are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describe the terminal currents and voltages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467846"/>
            <a:ext cx="401024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values of the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g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are determined 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5113766"/>
            <a:ext cx="476853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the inverse hybrid parameters are specifically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6534388"/>
            <a:ext cx="7454851" cy="677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34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5.1</a:t>
            </a:r>
            <a:r>
              <a:rPr sz="1400" spc="356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inverse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hybrid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model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3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00" b="1" i="1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 spc="35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are</a:t>
            </a:r>
          </a:p>
          <a:p>
            <a:pPr marL="0" marR="0">
              <a:lnSpc>
                <a:spcPts val="1534"/>
              </a:lnSpc>
              <a:spcBef>
                <a:spcPts val="2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frequently used to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model</a:t>
            </a:r>
            <a:r>
              <a:rPr sz="1400" i="1" spc="-1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field-effect transistors.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8483965"/>
            <a:ext cx="449160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5.1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-parameter model of a two-port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8913733"/>
            <a:ext cx="6071459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5: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hybrid parameters for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of Fig. 1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9340402"/>
            <a:ext cx="745611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9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short-circuit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30172" y="9409632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06194" y="9409632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05702" y="940963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9544618"/>
            <a:ext cx="25748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Fig.2(a).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349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2019-10-29T09:55:08Z</dcterms:modified>
</cp:coreProperties>
</file>